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embeddedFontLst>
    <p:embeddedFont>
      <p:font typeface="Comfortaa Light"/>
      <p:regular r:id="rId13"/>
      <p:bold r:id="rId14"/>
    </p:embeddedFont>
    <p:embeddedFont>
      <p:font typeface="Proxima Nova"/>
      <p:regular r:id="rId15"/>
      <p:bold r:id="rId16"/>
      <p:italic r:id="rId17"/>
      <p:boldItalic r:id="rId18"/>
    </p:embeddedFont>
    <p:embeddedFont>
      <p:font typeface="Sacramento"/>
      <p:regular r:id="rId19"/>
    </p:embeddedFont>
    <p:embeddedFont>
      <p:font typeface="Bebas Neue"/>
      <p:regular r:id="rId20"/>
    </p:embeddedFont>
    <p:embeddedFont>
      <p:font typeface="Fredericka the Great"/>
      <p:regular r:id="rId21"/>
    </p:embeddedFont>
    <p:embeddedFont>
      <p:font typeface="Alfa Slab One"/>
      <p:regular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BebasNeue-regular.fntdata"/><Relationship Id="rId11" Type="http://schemas.openxmlformats.org/officeDocument/2006/relationships/slide" Target="slides/slide5.xml"/><Relationship Id="rId22" Type="http://schemas.openxmlformats.org/officeDocument/2006/relationships/font" Target="fonts/AlfaSlabOne-regular.fntdata"/><Relationship Id="rId10" Type="http://schemas.openxmlformats.org/officeDocument/2006/relationships/slide" Target="slides/slide4.xml"/><Relationship Id="rId21" Type="http://schemas.openxmlformats.org/officeDocument/2006/relationships/font" Target="fonts/FrederickatheGreat-regular.fntdata"/><Relationship Id="rId13" Type="http://schemas.openxmlformats.org/officeDocument/2006/relationships/font" Target="fonts/ComfortaaLight-regular.fntdata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ProximaNova-regular.fntdata"/><Relationship Id="rId14" Type="http://schemas.openxmlformats.org/officeDocument/2006/relationships/font" Target="fonts/ComfortaaLight-bold.fntdata"/><Relationship Id="rId17" Type="http://schemas.openxmlformats.org/officeDocument/2006/relationships/font" Target="fonts/ProximaNova-italic.fntdata"/><Relationship Id="rId16" Type="http://schemas.openxmlformats.org/officeDocument/2006/relationships/font" Target="fonts/ProximaNova-bold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Sacramento-regular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ProximaNova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c3b62d810a_0_8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c3b62d810a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c3b62d810a_0_9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c3b62d810a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c3b62d810a_0_9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c3b62d810a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c3b62d810a_0_103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c3b62d810a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c3b62d810a_0_11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c3b62d810a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c3b62d810a_0_17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c3b62d810a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Google Shape;55;p14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6" name="Google Shape;56;p14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57" name="Google Shape;57;p14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8" name="Google Shape;58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3" name="Google Shape;6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1" name="Google Shape;71;p1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75" name="Google Shape;75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0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8" name="Google Shape;78;p20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2" name="Google Shape;82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2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5" name="Google Shape;85;p22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6" name="Google Shape;86;p22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87" name="Google Shape;87;p22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88" name="Google Shape;88;p22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9" name="Google Shape;8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95" name="Google Shape;95;p24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6" name="Google Shape;96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b="0" i="0" sz="18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1504E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5"/>
          <p:cNvSpPr txBox="1"/>
          <p:nvPr/>
        </p:nvSpPr>
        <p:spPr>
          <a:xfrm rot="-204">
            <a:off x="2048711" y="592254"/>
            <a:ext cx="50466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 sz="7000">
                <a:solidFill>
                  <a:srgbClr val="5B0F00"/>
                </a:solidFill>
                <a:latin typeface="Sacramento"/>
                <a:ea typeface="Sacramento"/>
                <a:cs typeface="Sacramento"/>
                <a:sym typeface="Sacramento"/>
              </a:rPr>
              <a:t>mentorstid</a:t>
            </a:r>
            <a:endParaRPr sz="7000">
              <a:solidFill>
                <a:srgbClr val="5B0F00"/>
              </a:solidFill>
              <a:latin typeface="Sacramento"/>
              <a:ea typeface="Sacramento"/>
              <a:cs typeface="Sacramento"/>
              <a:sym typeface="Sacramento"/>
            </a:endParaRPr>
          </a:p>
        </p:txBody>
      </p:sp>
      <p:sp>
        <p:nvSpPr>
          <p:cNvPr id="102" name="Google Shape;102;p25"/>
          <p:cNvSpPr txBox="1"/>
          <p:nvPr/>
        </p:nvSpPr>
        <p:spPr>
          <a:xfrm>
            <a:off x="-12" y="1440675"/>
            <a:ext cx="91440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v" sz="8600">
                <a:solidFill>
                  <a:srgbClr val="F6AEAD"/>
                </a:solidFill>
                <a:latin typeface="Bebas Neue"/>
                <a:ea typeface="Bebas Neue"/>
                <a:cs typeface="Bebas Neue"/>
                <a:sym typeface="Bebas Neue"/>
              </a:rPr>
              <a:t>att söka </a:t>
            </a:r>
            <a:br>
              <a:rPr lang="sv" sz="7000">
                <a:solidFill>
                  <a:srgbClr val="F6AEAD"/>
                </a:solidFill>
                <a:latin typeface="Bebas Neue"/>
                <a:ea typeface="Bebas Neue"/>
                <a:cs typeface="Bebas Neue"/>
                <a:sym typeface="Bebas Neue"/>
              </a:rPr>
            </a:br>
            <a:r>
              <a:rPr lang="sv" sz="11000">
                <a:solidFill>
                  <a:srgbClr val="F6AEAD"/>
                </a:solidFill>
                <a:latin typeface="Bebas Neue"/>
                <a:ea typeface="Bebas Neue"/>
                <a:cs typeface="Bebas Neue"/>
                <a:sym typeface="Bebas Neue"/>
              </a:rPr>
              <a:t>bostad</a:t>
            </a:r>
            <a:endParaRPr sz="11000">
              <a:solidFill>
                <a:srgbClr val="F6AEAD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28D17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6"/>
          <p:cNvSpPr txBox="1"/>
          <p:nvPr/>
        </p:nvSpPr>
        <p:spPr>
          <a:xfrm rot="-204">
            <a:off x="2048711" y="439854"/>
            <a:ext cx="50466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 sz="7000">
                <a:solidFill>
                  <a:srgbClr val="5B0F00"/>
                </a:solidFill>
                <a:latin typeface="Sacramento"/>
                <a:ea typeface="Sacramento"/>
                <a:cs typeface="Sacramento"/>
                <a:sym typeface="Sacramento"/>
              </a:rPr>
              <a:t>fundera:</a:t>
            </a:r>
            <a:endParaRPr sz="7000">
              <a:solidFill>
                <a:srgbClr val="5B0F00"/>
              </a:solidFill>
              <a:latin typeface="Sacramento"/>
              <a:ea typeface="Sacramento"/>
              <a:cs typeface="Sacramento"/>
              <a:sym typeface="Sacramento"/>
            </a:endParaRPr>
          </a:p>
        </p:txBody>
      </p:sp>
      <p:sp>
        <p:nvSpPr>
          <p:cNvPr id="108" name="Google Shape;108;p26"/>
          <p:cNvSpPr txBox="1"/>
          <p:nvPr/>
        </p:nvSpPr>
        <p:spPr>
          <a:xfrm>
            <a:off x="-12" y="1120175"/>
            <a:ext cx="91440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v" sz="7000">
                <a:solidFill>
                  <a:srgbClr val="FFD861"/>
                </a:solidFill>
                <a:latin typeface="Bebas Neue"/>
                <a:ea typeface="Bebas Neue"/>
                <a:cs typeface="Bebas Neue"/>
                <a:sym typeface="Bebas Neue"/>
              </a:rPr>
              <a:t>hur skaffar man</a:t>
            </a:r>
            <a:endParaRPr sz="7000">
              <a:solidFill>
                <a:srgbClr val="FFD861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v" sz="8900">
                <a:solidFill>
                  <a:srgbClr val="FFD861"/>
                </a:solidFill>
                <a:latin typeface="Bebas Neue"/>
                <a:ea typeface="Bebas Neue"/>
                <a:cs typeface="Bebas Neue"/>
                <a:sym typeface="Bebas Neue"/>
              </a:rPr>
              <a:t>en lägenhet</a:t>
            </a:r>
            <a:r>
              <a:rPr lang="sv" sz="8900">
                <a:solidFill>
                  <a:srgbClr val="FFD861"/>
                </a:solidFill>
                <a:latin typeface="Bebas Neue"/>
                <a:ea typeface="Bebas Neue"/>
                <a:cs typeface="Bebas Neue"/>
                <a:sym typeface="Bebas Neue"/>
              </a:rPr>
              <a:t>?</a:t>
            </a:r>
            <a:r>
              <a:rPr lang="sv" sz="9000">
                <a:solidFill>
                  <a:srgbClr val="FFD861"/>
                </a:solidFill>
                <a:latin typeface="Bebas Neue"/>
                <a:ea typeface="Bebas Neue"/>
                <a:cs typeface="Bebas Neue"/>
                <a:sym typeface="Bebas Neue"/>
              </a:rPr>
              <a:t> </a:t>
            </a:r>
            <a:endParaRPr sz="9000">
              <a:solidFill>
                <a:srgbClr val="FFD861"/>
              </a:solidFill>
            </a:endParaRPr>
          </a:p>
        </p:txBody>
      </p:sp>
      <p:sp>
        <p:nvSpPr>
          <p:cNvPr id="109" name="Google Shape;109;p26"/>
          <p:cNvSpPr txBox="1"/>
          <p:nvPr/>
        </p:nvSpPr>
        <p:spPr>
          <a:xfrm>
            <a:off x="1695000" y="3702275"/>
            <a:ext cx="57540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H</a:t>
            </a:r>
            <a: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ur vill du bo? Är du villig att flytta lite längre bort än </a:t>
            </a:r>
            <a:endParaRPr sz="1500">
              <a:solidFill>
                <a:srgbClr val="FFFFFF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planerat, dela boende och vad räcker din budget till? </a:t>
            </a:r>
            <a:endParaRPr>
              <a:solidFill>
                <a:srgbClr val="FFFFFF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D861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7"/>
          <p:cNvSpPr txBox="1"/>
          <p:nvPr/>
        </p:nvSpPr>
        <p:spPr>
          <a:xfrm rot="-204">
            <a:off x="2048711" y="439854"/>
            <a:ext cx="50466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 sz="7000">
                <a:solidFill>
                  <a:srgbClr val="5B0F00"/>
                </a:solidFill>
                <a:latin typeface="Sacramento"/>
                <a:ea typeface="Sacramento"/>
                <a:cs typeface="Sacramento"/>
                <a:sym typeface="Sacramento"/>
              </a:rPr>
              <a:t>att tänka på:</a:t>
            </a:r>
            <a:endParaRPr sz="7000">
              <a:solidFill>
                <a:srgbClr val="5B0F00"/>
              </a:solidFill>
              <a:latin typeface="Sacramento"/>
              <a:ea typeface="Sacramento"/>
              <a:cs typeface="Sacramento"/>
              <a:sym typeface="Sacramento"/>
            </a:endParaRPr>
          </a:p>
        </p:txBody>
      </p:sp>
      <p:sp>
        <p:nvSpPr>
          <p:cNvPr id="115" name="Google Shape;115;p27"/>
          <p:cNvSpPr txBox="1"/>
          <p:nvPr/>
        </p:nvSpPr>
        <p:spPr>
          <a:xfrm>
            <a:off x="-12" y="1120175"/>
            <a:ext cx="91440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7000">
                <a:solidFill>
                  <a:srgbClr val="F28D17"/>
                </a:solidFill>
                <a:latin typeface="Bebas Neue"/>
                <a:ea typeface="Bebas Neue"/>
                <a:cs typeface="Bebas Neue"/>
                <a:sym typeface="Bebas Neue"/>
              </a:rPr>
              <a:t>hyresvärd </a:t>
            </a:r>
            <a:r>
              <a:rPr lang="sv" sz="7000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¤ </a:t>
            </a:r>
            <a:r>
              <a:rPr lang="sv" sz="7000">
                <a:solidFill>
                  <a:srgbClr val="F28D17"/>
                </a:solidFill>
                <a:latin typeface="Bebas Neue"/>
                <a:ea typeface="Bebas Neue"/>
                <a:cs typeface="Bebas Neue"/>
                <a:sym typeface="Bebas Neue"/>
              </a:rPr>
              <a:t>avtal</a:t>
            </a:r>
            <a:endParaRPr sz="7000">
              <a:solidFill>
                <a:srgbClr val="F28D17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7000">
                <a:solidFill>
                  <a:srgbClr val="F28D17"/>
                </a:solidFill>
                <a:latin typeface="Bebas Neue"/>
                <a:ea typeface="Bebas Neue"/>
                <a:cs typeface="Bebas Neue"/>
                <a:sym typeface="Bebas Neue"/>
              </a:rPr>
              <a:t>hyra </a:t>
            </a:r>
            <a:r>
              <a:rPr lang="sv" sz="7000">
                <a:solidFill>
                  <a:srgbClr val="FFFFFF"/>
                </a:solidFill>
                <a:latin typeface="Bebas Neue"/>
                <a:ea typeface="Bebas Neue"/>
                <a:cs typeface="Bebas Neue"/>
                <a:sym typeface="Bebas Neue"/>
              </a:rPr>
              <a:t>¤ </a:t>
            </a:r>
            <a:r>
              <a:rPr lang="sv" sz="7000">
                <a:solidFill>
                  <a:srgbClr val="F28D17"/>
                </a:solidFill>
                <a:latin typeface="Bebas Neue"/>
                <a:ea typeface="Bebas Neue"/>
                <a:cs typeface="Bebas Neue"/>
                <a:sym typeface="Bebas Neue"/>
              </a:rPr>
              <a:t>försäkring</a:t>
            </a:r>
            <a:endParaRPr sz="7000">
              <a:solidFill>
                <a:srgbClr val="F28D17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116" name="Google Shape;116;p27"/>
          <p:cNvSpPr txBox="1"/>
          <p:nvPr/>
        </p:nvSpPr>
        <p:spPr>
          <a:xfrm>
            <a:off x="1009800" y="3702275"/>
            <a:ext cx="71244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Viktigt att tänka på avtal om du hyr i andrahand </a:t>
            </a:r>
            <a: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eller</a:t>
            </a:r>
            <a: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 är inneboende. Undersök om hyran är rimlig och vilka försäkringar som inkluderas.</a:t>
            </a:r>
            <a:endParaRPr sz="1500">
              <a:solidFill>
                <a:srgbClr val="FFFFFF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4B480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8"/>
          <p:cNvSpPr txBox="1"/>
          <p:nvPr/>
        </p:nvSpPr>
        <p:spPr>
          <a:xfrm>
            <a:off x="-12" y="631775"/>
            <a:ext cx="91440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v" sz="13400">
                <a:solidFill>
                  <a:srgbClr val="C0F1DA"/>
                </a:solidFill>
                <a:latin typeface="Bebas Neue"/>
                <a:ea typeface="Bebas Neue"/>
                <a:cs typeface="Bebas Neue"/>
                <a:sym typeface="Bebas Neue"/>
              </a:rPr>
              <a:t>var söker</a:t>
            </a:r>
            <a:endParaRPr sz="13400">
              <a:solidFill>
                <a:srgbClr val="C0F1DA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v" sz="7800">
                <a:solidFill>
                  <a:srgbClr val="C0F1DA"/>
                </a:solidFill>
                <a:latin typeface="Bebas Neue"/>
                <a:ea typeface="Bebas Neue"/>
                <a:cs typeface="Bebas Neue"/>
                <a:sym typeface="Bebas Neue"/>
              </a:rPr>
              <a:t>du ledig bostad?</a:t>
            </a:r>
            <a:endParaRPr sz="7400">
              <a:solidFill>
                <a:srgbClr val="C0F1DA"/>
              </a:solidFill>
            </a:endParaRPr>
          </a:p>
        </p:txBody>
      </p:sp>
      <p:sp>
        <p:nvSpPr>
          <p:cNvPr id="122" name="Google Shape;122;p28"/>
          <p:cNvSpPr txBox="1"/>
          <p:nvPr/>
        </p:nvSpPr>
        <p:spPr>
          <a:xfrm>
            <a:off x="1439775" y="3702275"/>
            <a:ext cx="66849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chemeClr val="lt1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Ställ dig i olika bostadsköer. Här hittar du lediga bostäder: </a:t>
            </a:r>
            <a:endParaRPr sz="1500">
              <a:solidFill>
                <a:schemeClr val="lt1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chemeClr val="lt1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Bostadsförmedlingen, campus (student) och digitala </a:t>
            </a:r>
            <a:r>
              <a:rPr lang="sv" sz="1500">
                <a:solidFill>
                  <a:schemeClr val="lt1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annonser</a:t>
            </a:r>
            <a:r>
              <a:rPr lang="sv" sz="1500">
                <a:solidFill>
                  <a:schemeClr val="lt1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. </a:t>
            </a:r>
            <a:endParaRPr sz="1500">
              <a:solidFill>
                <a:schemeClr val="lt1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AB9C8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9"/>
          <p:cNvSpPr/>
          <p:nvPr/>
        </p:nvSpPr>
        <p:spPr>
          <a:xfrm>
            <a:off x="5344150" y="822125"/>
            <a:ext cx="3276000" cy="1053900"/>
          </a:xfrm>
          <a:prstGeom prst="triangle">
            <a:avLst>
              <a:gd fmla="val 50000" name="adj"/>
            </a:avLst>
          </a:prstGeom>
          <a:solidFill>
            <a:srgbClr val="DDF5F8"/>
          </a:solidFill>
          <a:ln cap="flat" cmpd="sng" w="9525">
            <a:solidFill>
              <a:srgbClr val="DDF5F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9"/>
          <p:cNvSpPr/>
          <p:nvPr/>
        </p:nvSpPr>
        <p:spPr>
          <a:xfrm>
            <a:off x="5344275" y="1876025"/>
            <a:ext cx="3276000" cy="3098100"/>
          </a:xfrm>
          <a:prstGeom prst="rect">
            <a:avLst/>
          </a:prstGeom>
          <a:solidFill>
            <a:srgbClr val="DDF5F8"/>
          </a:solidFill>
          <a:ln cap="flat" cmpd="sng" w="9525">
            <a:solidFill>
              <a:srgbClr val="DDF5F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9"/>
          <p:cNvSpPr txBox="1"/>
          <p:nvPr/>
        </p:nvSpPr>
        <p:spPr>
          <a:xfrm>
            <a:off x="5985375" y="2061575"/>
            <a:ext cx="2231100" cy="22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rgbClr val="434343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Studentrum</a:t>
            </a:r>
            <a:endParaRPr sz="15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rgbClr val="434343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Studentlägenhet</a:t>
            </a:r>
            <a:endParaRPr sz="15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rgbClr val="434343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Inneboende</a:t>
            </a:r>
            <a:endParaRPr sz="15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rgbClr val="434343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Andrahand</a:t>
            </a:r>
            <a:endParaRPr sz="15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rgbClr val="434343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Förstahand</a:t>
            </a:r>
            <a:endParaRPr sz="15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</p:txBody>
      </p:sp>
      <p:sp>
        <p:nvSpPr>
          <p:cNvPr id="130" name="Google Shape;130;p29"/>
          <p:cNvSpPr txBox="1"/>
          <p:nvPr/>
        </p:nvSpPr>
        <p:spPr>
          <a:xfrm>
            <a:off x="0" y="1220250"/>
            <a:ext cx="5344200" cy="236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v" sz="7000">
                <a:solidFill>
                  <a:srgbClr val="DDF5F8"/>
                </a:solidFill>
                <a:latin typeface="Bebas Neue"/>
                <a:ea typeface="Bebas Neue"/>
                <a:cs typeface="Bebas Neue"/>
                <a:sym typeface="Bebas Neue"/>
              </a:rPr>
              <a:t>Några olika</a:t>
            </a:r>
            <a:endParaRPr sz="7000">
              <a:solidFill>
                <a:srgbClr val="DDF5F8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v" sz="4700">
                <a:solidFill>
                  <a:srgbClr val="DDF5F8"/>
                </a:solidFill>
                <a:latin typeface="Bebas Neue"/>
                <a:ea typeface="Bebas Neue"/>
                <a:cs typeface="Bebas Neue"/>
                <a:sym typeface="Bebas Neue"/>
              </a:rPr>
              <a:t>boendealternativ</a:t>
            </a:r>
            <a:endParaRPr sz="4700">
              <a:solidFill>
                <a:srgbClr val="DDF5F8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131" name="Google Shape;131;p29"/>
          <p:cNvSpPr txBox="1"/>
          <p:nvPr/>
        </p:nvSpPr>
        <p:spPr>
          <a:xfrm rot="-2714">
            <a:off x="742762" y="3690979"/>
            <a:ext cx="4180501" cy="9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Kom ihåg att det finns flera typer av boenden, vilket innebär att det också finns olika alternativ att välja mellan.</a:t>
            </a:r>
            <a: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 </a:t>
            </a:r>
            <a:endParaRPr sz="1500">
              <a:solidFill>
                <a:srgbClr val="FFFFFF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</p:txBody>
      </p:sp>
      <p:pic>
        <p:nvPicPr>
          <p:cNvPr id="132" name="Google Shape;132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49975" y="377876"/>
            <a:ext cx="4064325" cy="13818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763A8"/>
        </a:solidFill>
      </p:bgPr>
    </p:bg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0"/>
          <p:cNvSpPr txBox="1"/>
          <p:nvPr/>
        </p:nvSpPr>
        <p:spPr>
          <a:xfrm rot="2204">
            <a:off x="5344279" y="170540"/>
            <a:ext cx="3276001" cy="4802400"/>
          </a:xfrm>
          <a:prstGeom prst="rect">
            <a:avLst/>
          </a:prstGeom>
          <a:solidFill>
            <a:srgbClr val="E1D0F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0">
              <a:solidFill>
                <a:srgbClr val="FC6A04"/>
              </a:solidFill>
              <a:latin typeface="Fredericka the Great"/>
              <a:ea typeface="Fredericka the Great"/>
              <a:cs typeface="Fredericka the Great"/>
              <a:sym typeface="Fredericka the Great"/>
            </a:endParaRPr>
          </a:p>
        </p:txBody>
      </p:sp>
      <p:pic>
        <p:nvPicPr>
          <p:cNvPr id="138" name="Google Shape;138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99588" y="2624476"/>
            <a:ext cx="956477" cy="956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30"/>
          <p:cNvPicPr preferRelativeResize="0"/>
          <p:nvPr/>
        </p:nvPicPr>
        <p:blipFill>
          <a:blip r:embed="rId4">
            <a:alphaModFix amt="85000"/>
          </a:blip>
          <a:stretch>
            <a:fillRect/>
          </a:stretch>
        </p:blipFill>
        <p:spPr>
          <a:xfrm flipH="1">
            <a:off x="4671396" y="3689325"/>
            <a:ext cx="1284677" cy="1284677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30"/>
          <p:cNvSpPr txBox="1"/>
          <p:nvPr/>
        </p:nvSpPr>
        <p:spPr>
          <a:xfrm>
            <a:off x="5878525" y="1695275"/>
            <a:ext cx="2741700" cy="22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rgbClr val="434343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Ställ dig i bostadskön</a:t>
            </a:r>
            <a:endParaRPr sz="15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rgbClr val="434343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Sök aktivt</a:t>
            </a:r>
            <a:endParaRPr sz="15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rgbClr val="434343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Sök överallt </a:t>
            </a:r>
            <a:endParaRPr sz="15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rgbClr val="434343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Se över fler alternativ</a:t>
            </a:r>
            <a:endParaRPr sz="15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rgbClr val="434343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Undvik ockerhyra</a:t>
            </a:r>
            <a:endParaRPr sz="1500">
              <a:solidFill>
                <a:srgbClr val="434343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</p:txBody>
      </p:sp>
      <p:sp>
        <p:nvSpPr>
          <p:cNvPr id="141" name="Google Shape;141;p30"/>
          <p:cNvSpPr txBox="1"/>
          <p:nvPr/>
        </p:nvSpPr>
        <p:spPr>
          <a:xfrm rot="1552">
            <a:off x="6483375" y="292049"/>
            <a:ext cx="1993800" cy="1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 sz="6500">
                <a:solidFill>
                  <a:srgbClr val="8763A8"/>
                </a:solidFill>
                <a:latin typeface="Bebas Neue"/>
                <a:ea typeface="Bebas Neue"/>
                <a:cs typeface="Bebas Neue"/>
                <a:sym typeface="Bebas Neue"/>
              </a:rPr>
              <a:t>5 råd</a:t>
            </a:r>
            <a:endParaRPr sz="6500">
              <a:solidFill>
                <a:srgbClr val="8763A8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142" name="Google Shape;142;p30"/>
          <p:cNvSpPr txBox="1"/>
          <p:nvPr/>
        </p:nvSpPr>
        <p:spPr>
          <a:xfrm>
            <a:off x="0" y="1220250"/>
            <a:ext cx="5344200" cy="236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v" sz="9200">
                <a:solidFill>
                  <a:srgbClr val="E1D0F1"/>
                </a:solidFill>
                <a:latin typeface="Bebas Neue"/>
                <a:ea typeface="Bebas Neue"/>
                <a:cs typeface="Bebas Neue"/>
                <a:sym typeface="Bebas Neue"/>
              </a:rPr>
              <a:t>råd till</a:t>
            </a:r>
            <a:endParaRPr sz="9200">
              <a:solidFill>
                <a:srgbClr val="E1D0F1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v" sz="3500">
                <a:solidFill>
                  <a:srgbClr val="E1D0F1"/>
                </a:solidFill>
                <a:latin typeface="Bebas Neue"/>
                <a:ea typeface="Bebas Neue"/>
                <a:cs typeface="Bebas Neue"/>
                <a:sym typeface="Bebas Neue"/>
              </a:rPr>
              <a:t>unga bostadssökare</a:t>
            </a:r>
            <a:endParaRPr sz="3500">
              <a:solidFill>
                <a:srgbClr val="E1D0F1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143" name="Google Shape;143;p30"/>
          <p:cNvSpPr txBox="1"/>
          <p:nvPr/>
        </p:nvSpPr>
        <p:spPr>
          <a:xfrm rot="-2714">
            <a:off x="742762" y="3690979"/>
            <a:ext cx="4180501" cy="9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Tänk på att det kan ta tid att hitta </a:t>
            </a:r>
            <a:b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</a:br>
            <a:r>
              <a:rPr lang="sv" sz="1500">
                <a:solidFill>
                  <a:srgbClr val="FFFFFF"/>
                </a:solidFill>
                <a:latin typeface="Comfortaa Light"/>
                <a:ea typeface="Comfortaa Light"/>
                <a:cs typeface="Comfortaa Light"/>
                <a:sym typeface="Comfortaa Light"/>
              </a:rPr>
              <a:t>ett boende. Men om du breddar ditt sökande kommer du inom tid få napp.</a:t>
            </a:r>
            <a:endParaRPr sz="1500">
              <a:solidFill>
                <a:srgbClr val="FFFFFF"/>
              </a:solidFill>
              <a:latin typeface="Comfortaa Light"/>
              <a:ea typeface="Comfortaa Light"/>
              <a:cs typeface="Comfortaa Light"/>
              <a:sym typeface="Comfortaa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